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9"/>
  </p:notesMasterIdLst>
  <p:sldIdLst>
    <p:sldId id="256" r:id="rId2"/>
    <p:sldId id="258" r:id="rId3"/>
    <p:sldId id="273" r:id="rId4"/>
    <p:sldId id="283" r:id="rId5"/>
    <p:sldId id="259" r:id="rId6"/>
    <p:sldId id="271" r:id="rId7"/>
    <p:sldId id="260" r:id="rId8"/>
    <p:sldId id="277" r:id="rId9"/>
    <p:sldId id="261" r:id="rId10"/>
    <p:sldId id="264" r:id="rId11"/>
    <p:sldId id="284" r:id="rId12"/>
    <p:sldId id="285" r:id="rId13"/>
    <p:sldId id="286" r:id="rId14"/>
    <p:sldId id="282" r:id="rId15"/>
    <p:sldId id="268" r:id="rId16"/>
    <p:sldId id="267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o, Jun" initials="LJ" lastIdx="1" clrIdx="0">
    <p:extLst>
      <p:ext uri="{19B8F6BF-5375-455C-9EA6-DF929625EA0E}">
        <p15:presenceInfo xmlns:p15="http://schemas.microsoft.com/office/powerpoint/2012/main" userId="S-1-5-21-319684956-3210497419-1358138691-3710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9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96" y="1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2692038495188102E-2"/>
          <c:y val="2.5428331875182269E-2"/>
          <c:w val="0.90286351706036749"/>
          <c:h val="0.72088764946048411"/>
        </c:manualLayout>
      </c:layout>
      <c:lineChart>
        <c:grouping val="standard"/>
        <c:varyColors val="0"/>
        <c:ser>
          <c:idx val="0"/>
          <c:order val="0"/>
          <c:tx>
            <c:strRef>
              <c:f>Sheet1!$C$18</c:f>
              <c:strCache>
                <c:ptCount val="1"/>
                <c:pt idx="0">
                  <c:v>Forest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Sheet1!$A$19:$A$23</c:f>
              <c:numCache>
                <c:formatCode>General</c:formatCode>
                <c:ptCount val="5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Sheet1!$C$19:$C$23</c:f>
              <c:numCache>
                <c:formatCode>General</c:formatCode>
                <c:ptCount val="5"/>
                <c:pt idx="0">
                  <c:v>12.127751196300977</c:v>
                </c:pt>
                <c:pt idx="1">
                  <c:v>27.18867582845041</c:v>
                </c:pt>
                <c:pt idx="2">
                  <c:v>20.814614054211646</c:v>
                </c:pt>
                <c:pt idx="3">
                  <c:v>18.76544479112157</c:v>
                </c:pt>
                <c:pt idx="4">
                  <c:v>13.260197237842222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542-4882-9E52-84444948D1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08540752"/>
        <c:axId val="708538672"/>
      </c:lineChart>
      <c:catAx>
        <c:axId val="7085407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8538672"/>
        <c:crosses val="autoZero"/>
        <c:auto val="1"/>
        <c:lblAlgn val="ctr"/>
        <c:lblOffset val="100"/>
        <c:noMultiLvlLbl val="0"/>
      </c:catAx>
      <c:valAx>
        <c:axId val="708538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8540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59A9B-D553-45E4-8868-95AEA109619F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43BDB-6ADF-47DD-9E10-039460AC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093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43BDB-6ADF-47DD-9E10-039460AC85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6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419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63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1431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15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65311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2842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091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181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304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92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788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6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820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626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371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30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3DA3B-BBEB-4DCA-9E9A-3199AFA3DFB4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5FB52AB-B71D-4557-AD56-C0667E009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71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earthexplorer.usgs.gov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igernet.nic.in/" TargetMode="External"/><Relationship Id="rId5" Type="http://schemas.openxmlformats.org/officeDocument/2006/relationships/hyperlink" Target="http://projecttiger.nic.in/" TargetMode="External"/><Relationship Id="rId4" Type="http://schemas.openxmlformats.org/officeDocument/2006/relationships/hyperlink" Target="http://www.landsat.usgs.gov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0252" y="159045"/>
            <a:ext cx="9144000" cy="238760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Land use and land cover change detection and decline in tiger population in central India</a:t>
            </a:r>
            <a:r>
              <a:rPr lang="en-US" sz="4000" dirty="0"/>
              <a:t>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0252" y="4841291"/>
            <a:ext cx="9144000" cy="1655762"/>
          </a:xfrm>
        </p:spPr>
        <p:txBody>
          <a:bodyPr>
            <a:normAutofit fontScale="62500" lnSpcReduction="20000"/>
          </a:bodyPr>
          <a:lstStyle/>
          <a:p>
            <a:endParaRPr lang="en-US" dirty="0"/>
          </a:p>
          <a:p>
            <a:r>
              <a:rPr lang="en-US" sz="4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Tania Banerjee</a:t>
            </a:r>
          </a:p>
          <a:p>
            <a:r>
              <a:rPr lang="en-US" sz="4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Advisor: Dr. Jun Luo</a:t>
            </a:r>
          </a:p>
          <a:p>
            <a:r>
              <a:rPr lang="en-US" sz="4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Department of Geography, Geology and Planning</a:t>
            </a:r>
          </a:p>
        </p:txBody>
      </p:sp>
    </p:spTree>
    <p:extLst>
      <p:ext uri="{BB962C8B-B14F-4D97-AF65-F5344CB8AC3E}">
        <p14:creationId xmlns:p14="http://schemas.microsoft.com/office/powerpoint/2010/main" val="4279959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Supervised Classification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48666"/>
            <a:ext cx="8596668" cy="2316818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 The user selects representative samples for each land cover class in the digital image called “training sites”. 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 These training set were used to categories pixels of similar reflectance values into units that were labeled after areas of identifiable features, such as forest, settlements, agricultural such on. 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193" y="3537552"/>
            <a:ext cx="4181475" cy="28098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6745" y="3450483"/>
            <a:ext cx="2985918" cy="309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584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Accuracy 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This methods is used to find the overall accuracy and Kappa value of the classification result.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It compares classified image to another data source that is considered to be accurate or ground truth data. 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Select random points and creating confusion matrix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this </a:t>
            </a:r>
            <a:r>
              <a:rPr lang="en-US" dirty="0" err="1" smtClean="0"/>
              <a:t>case,the</a:t>
            </a:r>
            <a:r>
              <a:rPr lang="en-US" dirty="0" smtClean="0"/>
              <a:t> </a:t>
            </a:r>
            <a:r>
              <a:rPr lang="en-US" dirty="0"/>
              <a:t>accuracy ranges from </a:t>
            </a:r>
            <a:r>
              <a:rPr lang="en-US" dirty="0" smtClean="0"/>
              <a:t>64% to 86.% which is good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345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Change in forest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9488517"/>
              </p:ext>
            </p:extLst>
          </p:nvPr>
        </p:nvGraphicFramePr>
        <p:xfrm>
          <a:off x="5320280" y="396327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652801"/>
              </p:ext>
            </p:extLst>
          </p:nvPr>
        </p:nvGraphicFramePr>
        <p:xfrm>
          <a:off x="1079528" y="1727636"/>
          <a:ext cx="6353914" cy="1544853"/>
        </p:xfrm>
        <a:graphic>
          <a:graphicData uri="http://schemas.openxmlformats.org/drawingml/2006/table">
            <a:tbl>
              <a:tblPr/>
              <a:tblGrid>
                <a:gridCol w="1592670">
                  <a:extLst>
                    <a:ext uri="{9D8B030D-6E8A-4147-A177-3AD203B41FA5}">
                      <a16:colId xmlns:a16="http://schemas.microsoft.com/office/drawing/2014/main" val="1248184837"/>
                    </a:ext>
                  </a:extLst>
                </a:gridCol>
                <a:gridCol w="1290900">
                  <a:extLst>
                    <a:ext uri="{9D8B030D-6E8A-4147-A177-3AD203B41FA5}">
                      <a16:colId xmlns:a16="http://schemas.microsoft.com/office/drawing/2014/main" val="3329337237"/>
                    </a:ext>
                  </a:extLst>
                </a:gridCol>
                <a:gridCol w="1290900">
                  <a:extLst>
                    <a:ext uri="{9D8B030D-6E8A-4147-A177-3AD203B41FA5}">
                      <a16:colId xmlns:a16="http://schemas.microsoft.com/office/drawing/2014/main" val="1147002272"/>
                    </a:ext>
                  </a:extLst>
                </a:gridCol>
                <a:gridCol w="1123252">
                  <a:extLst>
                    <a:ext uri="{9D8B030D-6E8A-4147-A177-3AD203B41FA5}">
                      <a16:colId xmlns:a16="http://schemas.microsoft.com/office/drawing/2014/main" val="2297732923"/>
                    </a:ext>
                  </a:extLst>
                </a:gridCol>
                <a:gridCol w="1056192">
                  <a:extLst>
                    <a:ext uri="{9D8B030D-6E8A-4147-A177-3AD203B41FA5}">
                      <a16:colId xmlns:a16="http://schemas.microsoft.com/office/drawing/2014/main" val="3117946518"/>
                    </a:ext>
                  </a:extLst>
                </a:gridCol>
              </a:tblGrid>
              <a:tr h="2490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year</a:t>
                      </a:r>
                    </a:p>
                  </a:txBody>
                  <a:tcPr marL="9525" marR="9525" marT="9525" marB="0" anchor="b">
                    <a:lnL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Water (% of total )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Forest (%</a:t>
                      </a:r>
                      <a:r>
                        <a:rPr lang="en-US" sz="1100" b="1" i="0" u="none" strike="noStrike" baseline="0" dirty="0" smtClea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of total)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Urban (% of</a:t>
                      </a:r>
                      <a:r>
                        <a:rPr lang="en-US" sz="1100" b="1" i="0" u="none" strike="noStrike" baseline="0" dirty="0" smtClea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total)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Agriculture (% of</a:t>
                      </a:r>
                      <a:r>
                        <a:rPr lang="en-US" sz="1100" b="1" i="0" u="none" strike="noStrike" baseline="0" dirty="0" smtClean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total)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9919308"/>
                  </a:ext>
                </a:extLst>
              </a:tr>
              <a:tr h="23774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2009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0.511440109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12.1277512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13.05004195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74.31076674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8155660"/>
                  </a:ext>
                </a:extLst>
              </a:tr>
              <a:tr h="22642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2010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0.807191701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27.18867583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15.69211684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56.31201563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2429243"/>
                  </a:ext>
                </a:extLst>
              </a:tr>
              <a:tr h="23774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2011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1.132994741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20.81461405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22.45327877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55.59911243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8049269"/>
                  </a:ext>
                </a:extLst>
              </a:tr>
              <a:tr h="24906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1.146948934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18.76544479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5.843795758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74.24381052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1530227"/>
                  </a:ext>
                </a:extLst>
              </a:tr>
              <a:tr h="24906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0.437207034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13.26019724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34.72625153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51.5763442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47883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6797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802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Limitations and Constraints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939145" cy="4351338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 In first half of the project, no proper shape files were found of the forests.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Landsat images do not have high resolutions.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No accurate image classification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74688" y="1704108"/>
            <a:ext cx="50245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 tiger mortality data shows the number of tigers died in a patch instead of a particular point.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Therefore, the co-relation is generalized. </a:t>
            </a:r>
          </a:p>
        </p:txBody>
      </p:sp>
    </p:spTree>
    <p:extLst>
      <p:ext uri="{BB962C8B-B14F-4D97-AF65-F5344CB8AC3E}">
        <p14:creationId xmlns:p14="http://schemas.microsoft.com/office/powerpoint/2010/main" val="356145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5048"/>
            <a:ext cx="6849979" cy="429792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 Consequences of Green Revolution.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Conversion of forest land into agriculture.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Suggestion to policy maker and environmentalist.</a:t>
            </a:r>
          </a:p>
        </p:txBody>
      </p:sp>
      <p:pic>
        <p:nvPicPr>
          <p:cNvPr id="1026" name="Picture 2" descr="http://mandla.nic.in/images/ph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8811" y="150645"/>
            <a:ext cx="3939267" cy="268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mg2.holidayiq.com/photos/ta/Tadoba-Photos-Scenic-view-of-the-nature-shareiq-1310458783-378443-jpg-destreviewimages-510x338-132460203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2834" y="3489158"/>
            <a:ext cx="3935244" cy="2822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8538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0125" y="1313007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indent="-457200">
              <a:buNone/>
            </a:pPr>
            <a:r>
              <a:rPr lang="en-US" dirty="0"/>
              <a:t>Pohl, C., &amp; Van </a:t>
            </a:r>
            <a:r>
              <a:rPr lang="en-US" dirty="0" err="1"/>
              <a:t>Genderen</a:t>
            </a:r>
            <a:r>
              <a:rPr lang="en-US" dirty="0"/>
              <a:t>, J. L. (1998). Review article </a:t>
            </a:r>
            <a:r>
              <a:rPr lang="en-US" dirty="0" err="1"/>
              <a:t>multisensor</a:t>
            </a:r>
            <a:r>
              <a:rPr lang="en-US" dirty="0"/>
              <a:t> image fusion in remote sensing: concepts, methods and applications. </a:t>
            </a:r>
            <a:r>
              <a:rPr lang="en-US" i="1" dirty="0"/>
              <a:t>International journal of remote sensing</a:t>
            </a:r>
            <a:r>
              <a:rPr lang="en-US" dirty="0"/>
              <a:t>, </a:t>
            </a:r>
            <a:r>
              <a:rPr lang="en-US" i="1" dirty="0"/>
              <a:t>19</a:t>
            </a:r>
            <a:r>
              <a:rPr lang="en-US" dirty="0"/>
              <a:t>(5), 823-854. </a:t>
            </a:r>
          </a:p>
          <a:p>
            <a:pPr marL="457200" indent="-457200">
              <a:buNone/>
            </a:pPr>
            <a:endParaRPr lang="en-US" dirty="0"/>
          </a:p>
          <a:p>
            <a:pPr marL="457200" indent="-457200">
              <a:buNone/>
            </a:pPr>
            <a:r>
              <a:rPr lang="en-US" dirty="0" err="1"/>
              <a:t>Kwarteng</a:t>
            </a:r>
            <a:r>
              <a:rPr lang="en-US" dirty="0"/>
              <a:t>, A. Y., &amp; Al-</a:t>
            </a:r>
            <a:r>
              <a:rPr lang="en-US" dirty="0" err="1"/>
              <a:t>Ajmi</a:t>
            </a:r>
            <a:r>
              <a:rPr lang="en-US" dirty="0"/>
              <a:t>, D. (1997). </a:t>
            </a:r>
            <a:r>
              <a:rPr lang="en-US" i="1" dirty="0"/>
              <a:t>Satellite remote sensing applications in the State of Kuwait</a:t>
            </a:r>
            <a:r>
              <a:rPr lang="en-US" dirty="0"/>
              <a:t>. Kuwait Institute for Scientific Research.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1164" y="1787236"/>
            <a:ext cx="10713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429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6335" y="2478933"/>
            <a:ext cx="10515600" cy="1325563"/>
          </a:xfrm>
        </p:spPr>
        <p:txBody>
          <a:bodyPr/>
          <a:lstStyle/>
          <a:p>
            <a:pPr algn="r"/>
            <a:r>
              <a:rPr lang="en-US" dirty="0"/>
              <a:t>Thank you!!</a:t>
            </a:r>
          </a:p>
        </p:txBody>
      </p:sp>
      <p:pic>
        <p:nvPicPr>
          <p:cNvPr id="2050" name="Picture 2" descr="F:\MSU\sem 1\Dr MEYER GGP\lit rev ppt\sunset_tig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0150" y="2892287"/>
            <a:ext cx="4760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90685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2945" y="1825625"/>
            <a:ext cx="5536324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After Green Revolution in 1970s, the deforestation continued for decades.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Since then, tiger was declared as an endangered species. 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Human settlement near protected areas causes conversion of forests in agricultural land.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More agricultural land was in demand so as to feed the increasing population.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Tiger population declined from 100,000 in 1900s to 4,000 in 1970s.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437" y="1389023"/>
            <a:ext cx="4497965" cy="4956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4716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sz="3600" dirty="0"/>
              <a:t>Research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To find the land use and land cover change since 2009 to 2016.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Find the change in forest over the years.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To find the relationship between the tiger mortality and deforestation.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Suggestion to policy maker and Environmentalist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798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Tigers?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Tiger is the national animal of India.</a:t>
            </a:r>
          </a:p>
          <a:p>
            <a:endParaRPr lang="en-US" dirty="0"/>
          </a:p>
          <a:p>
            <a:r>
              <a:rPr lang="en-US" dirty="0"/>
              <a:t> Being endangered, tiger is the biggest concern for environmentalist.</a:t>
            </a:r>
          </a:p>
          <a:p>
            <a:endParaRPr lang="en-US" dirty="0"/>
          </a:p>
          <a:p>
            <a:r>
              <a:rPr lang="en-US" dirty="0"/>
              <a:t> Saving them is equivalent to saving ecosystem.</a:t>
            </a:r>
          </a:p>
          <a:p>
            <a:endParaRPr lang="en-US" dirty="0"/>
          </a:p>
          <a:p>
            <a:r>
              <a:rPr lang="en-US" dirty="0"/>
              <a:t> tiger population declined from 100,000 to 1700s to 4000 in 1900s.</a:t>
            </a:r>
          </a:p>
        </p:txBody>
      </p:sp>
    </p:spTree>
    <p:extLst>
      <p:ext uri="{BB962C8B-B14F-4D97-AF65-F5344CB8AC3E}">
        <p14:creationId xmlns:p14="http://schemas.microsoft.com/office/powerpoint/2010/main" val="3695803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Study area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527" y="1513489"/>
            <a:ext cx="3843485" cy="456479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study area is central </a:t>
            </a:r>
            <a:r>
              <a:rPr lang="en-US" dirty="0" smtClean="0"/>
              <a:t>India because </a:t>
            </a:r>
            <a:r>
              <a:rPr lang="en-US" dirty="0"/>
              <a:t>of the highest number of tiger reserves.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Almost 19 protected areas for tigers.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Area:428K sq. km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46547" y="5575325"/>
            <a:ext cx="6332752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2: The satellite image of central India.</a:t>
            </a:r>
          </a:p>
          <a:p>
            <a:r>
              <a:rPr lang="en-US" sz="1100" dirty="0"/>
              <a:t>Source: Google Earth </a:t>
            </a:r>
            <a:r>
              <a:rPr lang="en-US" sz="1100" dirty="0" smtClean="0"/>
              <a:t>Pro 7.1.5</a:t>
            </a:r>
            <a:endParaRPr lang="en-US" sz="11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985" y="1598421"/>
            <a:ext cx="3586655" cy="37264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2981" y="91754"/>
            <a:ext cx="3239019" cy="317454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 flipH="1" flipV="1">
            <a:off x="7890641" y="1598421"/>
            <a:ext cx="2194346" cy="80606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7890640" y="1679027"/>
            <a:ext cx="2231447" cy="3586656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3610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Study Area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2516" y="1825625"/>
            <a:ext cx="5061283" cy="4351338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 Altitude: 284 m to 950 m above main sea level.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Located in states of Maharashtra, Madhya Pradesh and Chhattisgarh.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Majorly surrounded by big cities and high populated areas.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90" y="1540564"/>
            <a:ext cx="5276226" cy="471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075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632" y="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633" y="1564243"/>
            <a:ext cx="4906332" cy="4351338"/>
          </a:xfrm>
        </p:spPr>
        <p:txBody>
          <a:bodyPr>
            <a:normAutofit fontScale="92500"/>
          </a:bodyPr>
          <a:lstStyle/>
          <a:p>
            <a:pPr>
              <a:buFont typeface="Wingdings" pitchFamily="2" charset="2"/>
              <a:buChar char="Ø"/>
            </a:pPr>
            <a:r>
              <a:rPr lang="en-US" sz="3000" dirty="0"/>
              <a:t>Images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000" dirty="0"/>
              <a:t>USG</a:t>
            </a:r>
            <a:r>
              <a:rPr lang="en-US" sz="2800" dirty="0"/>
              <a:t>S Earth Explorer</a:t>
            </a:r>
          </a:p>
          <a:p>
            <a:pPr marL="0" indent="0">
              <a:buNone/>
            </a:pPr>
            <a:r>
              <a:rPr lang="en-US" sz="2800" dirty="0">
                <a:hlinkClick r:id="rId3"/>
              </a:rPr>
              <a:t>http://earthexplorer.usgs.gov/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USGS Landsat</a:t>
            </a:r>
          </a:p>
          <a:p>
            <a:pPr marL="0" indent="0">
              <a:buNone/>
            </a:pPr>
            <a:r>
              <a:rPr lang="en-US" sz="2800" dirty="0">
                <a:hlinkClick r:id="rId4"/>
              </a:rPr>
              <a:t>http://www.landsat.usgs.gov/</a:t>
            </a:r>
            <a:endParaRPr lang="en-US" sz="2800" dirty="0"/>
          </a:p>
          <a:p>
            <a:pPr marL="0" indent="0">
              <a:buNone/>
            </a:pPr>
            <a:r>
              <a:rPr lang="en-US" sz="3200" dirty="0"/>
              <a:t>ArcGIS Image Server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749637" y="1564243"/>
            <a:ext cx="580505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Tiger mortality data</a:t>
            </a:r>
          </a:p>
          <a:p>
            <a:endParaRPr lang="en-US" sz="2800" dirty="0"/>
          </a:p>
          <a:p>
            <a:r>
              <a:rPr lang="en-US" sz="2800" dirty="0"/>
              <a:t>Wildlife Protection Society of India</a:t>
            </a:r>
          </a:p>
          <a:p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http://www.wpsi-india.org</a:t>
            </a:r>
          </a:p>
          <a:p>
            <a:r>
              <a:rPr lang="en-US" sz="2800" dirty="0"/>
              <a:t>National Tiger Conservation Authority/ Project Tiger</a:t>
            </a:r>
          </a:p>
          <a:p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  <a:hlinkClick r:id="rId5"/>
              </a:rPr>
              <a:t>http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</a:rPr>
              <a:t>://</a:t>
            </a:r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  <a:hlinkClick r:id="rId5"/>
              </a:rPr>
              <a:t>projecttiger.nic.in/</a:t>
            </a:r>
            <a:endParaRPr lang="en-US" sz="2800" u="sng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800" dirty="0"/>
              <a:t>Official database National Tiger Conservation Authority</a:t>
            </a:r>
          </a:p>
          <a:p>
            <a:r>
              <a:rPr lang="en-US" sz="2800" u="sng" dirty="0">
                <a:solidFill>
                  <a:schemeClr val="accent1">
                    <a:lumMod val="75000"/>
                  </a:schemeClr>
                </a:solidFill>
                <a:hlinkClick r:id="rId6"/>
              </a:rPr>
              <a:t>http://www.tigernet.nic.in/</a:t>
            </a:r>
            <a:endParaRPr lang="en-US" sz="2800" u="sng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800" dirty="0"/>
              <a:t> Open government data Platform (India)</a:t>
            </a:r>
          </a:p>
          <a:p>
            <a:endParaRPr lang="en-US" sz="28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859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2628849"/>
              </p:ext>
            </p:extLst>
          </p:nvPr>
        </p:nvGraphicFramePr>
        <p:xfrm>
          <a:off x="1501506" y="1115762"/>
          <a:ext cx="7886700" cy="3571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Images 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Landsat 5 ETM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USGS Earth</a:t>
                      </a:r>
                      <a:r>
                        <a:rPr lang="en-US" baseline="0" dirty="0"/>
                        <a:t> Explorer</a:t>
                      </a:r>
                      <a:endParaRPr lang="en-US" dirty="0"/>
                    </a:p>
                    <a:p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ArcGIS image 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ArcGIS Online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Landsat 5 ETM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USGS Earth</a:t>
                      </a:r>
                      <a:r>
                        <a:rPr lang="en-US" baseline="0" dirty="0"/>
                        <a:t> Explorer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ArcGIS image 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ArcGIS Online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Landsat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USGS Earth</a:t>
                      </a:r>
                      <a:r>
                        <a:rPr lang="en-US" baseline="0" dirty="0"/>
                        <a:t> Explorer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6449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Landsat Image Classification:</a:t>
            </a:r>
          </a:p>
          <a:p>
            <a:pPr marL="0" indent="0">
              <a:buNone/>
            </a:pPr>
            <a:r>
              <a:rPr lang="en-US" dirty="0"/>
              <a:t>    Maximum supervised classification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Accuracy assessment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Tabulating areas of Patches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Statistical Methods : Spatially multivariate Regression.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7834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1840</TotalTime>
  <Words>660</Words>
  <Application>Microsoft Office PowerPoint</Application>
  <PresentationFormat>Widescreen</PresentationFormat>
  <Paragraphs>164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Trebuchet MS</vt:lpstr>
      <vt:lpstr>Wingdings</vt:lpstr>
      <vt:lpstr>Wingdings 3</vt:lpstr>
      <vt:lpstr>Facet</vt:lpstr>
      <vt:lpstr>Land use and land cover change detection and decline in tiger population in central India.</vt:lpstr>
      <vt:lpstr>Background</vt:lpstr>
      <vt:lpstr> Research Objectives</vt:lpstr>
      <vt:lpstr>Why Tigers? </vt:lpstr>
      <vt:lpstr>Study area</vt:lpstr>
      <vt:lpstr>Study Area</vt:lpstr>
      <vt:lpstr>Data </vt:lpstr>
      <vt:lpstr>PowerPoint Presentation</vt:lpstr>
      <vt:lpstr>Methods</vt:lpstr>
      <vt:lpstr>Supervised Classification methods</vt:lpstr>
      <vt:lpstr>Accuracy Assessment</vt:lpstr>
      <vt:lpstr>Change in forest</vt:lpstr>
      <vt:lpstr>Statistical analysis</vt:lpstr>
      <vt:lpstr>Limitations and Constraints</vt:lpstr>
      <vt:lpstr>Conclusion</vt:lpstr>
      <vt:lpstr>References</vt:lpstr>
      <vt:lpstr>Thank you!!</vt:lpstr>
    </vt:vector>
  </TitlesOfParts>
  <Company>Missouri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 use and land cover change detection and decline in tiger population</dc:title>
  <dc:creator>Banerjee, Tania</dc:creator>
  <cp:lastModifiedBy>Banerjee, Tania</cp:lastModifiedBy>
  <cp:revision>101</cp:revision>
  <dcterms:created xsi:type="dcterms:W3CDTF">2016-04-28T17:42:46Z</dcterms:created>
  <dcterms:modified xsi:type="dcterms:W3CDTF">2017-04-26T00:40:01Z</dcterms:modified>
</cp:coreProperties>
</file>